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50800f9de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50800f9de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50800f9de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50800f9de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508877848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50887784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4f4216ef20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4f4216ef20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4f4216ef20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4f4216ef20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4f4216ef20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4f4216ef20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4f4216ef20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4f4216ef20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4f4216ef20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4f4216ef20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4f4216ef20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4f4216ef20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4f4216ef20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4f4216ef20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4f4216ef20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4f4216ef20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rot="-5400000">
            <a:off x="1366812" y="1027739"/>
            <a:ext cx="45826" cy="372859"/>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5400000">
            <a:off x="995392" y="1026182"/>
            <a:ext cx="45900" cy="375900"/>
          </a:xfrm>
          <a:prstGeom prst="rect">
            <a:avLst/>
          </a:pr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txBox="1"/>
          <p:nvPr>
            <p:ph type="ctrTitle"/>
          </p:nvPr>
        </p:nvSpPr>
        <p:spPr>
          <a:xfrm>
            <a:off x="729450" y="1322450"/>
            <a:ext cx="7688100" cy="1664700"/>
          </a:xfrm>
          <a:prstGeom prst="rect">
            <a:avLst/>
          </a:prstGeom>
        </p:spPr>
        <p:txBody>
          <a:bodyPr anchorCtr="0" anchor="t" bIns="91425" lIns="91425" spcFirstLastPara="1" rIns="91425" wrap="square" tIns="91425"/>
          <a:lstStyle>
            <a:lvl1pPr lvl="0">
              <a:spcBef>
                <a:spcPts val="0"/>
              </a:spcBef>
              <a:spcAft>
                <a:spcPts val="0"/>
              </a:spcAft>
              <a:buClr>
                <a:srgbClr val="A61C00"/>
              </a:buClr>
              <a:buSzPts val="4200"/>
              <a:buNone/>
              <a:defRPr sz="4200">
                <a:solidFill>
                  <a:srgbClr val="A61C00"/>
                </a:solidFill>
              </a:defRPr>
            </a:lvl1pPr>
            <a:lvl2pPr lvl="1">
              <a:spcBef>
                <a:spcPts val="0"/>
              </a:spcBef>
              <a:spcAft>
                <a:spcPts val="0"/>
              </a:spcAft>
              <a:buClr>
                <a:srgbClr val="A61C00"/>
              </a:buClr>
              <a:buSzPts val="4200"/>
              <a:buNone/>
              <a:defRPr sz="4200">
                <a:solidFill>
                  <a:srgbClr val="A61C00"/>
                </a:solidFill>
              </a:defRPr>
            </a:lvl2pPr>
            <a:lvl3pPr lvl="2">
              <a:spcBef>
                <a:spcPts val="0"/>
              </a:spcBef>
              <a:spcAft>
                <a:spcPts val="0"/>
              </a:spcAft>
              <a:buClr>
                <a:srgbClr val="A61C00"/>
              </a:buClr>
              <a:buSzPts val="4200"/>
              <a:buNone/>
              <a:defRPr sz="4200">
                <a:solidFill>
                  <a:srgbClr val="A61C00"/>
                </a:solidFill>
              </a:defRPr>
            </a:lvl3pPr>
            <a:lvl4pPr lvl="3">
              <a:spcBef>
                <a:spcPts val="0"/>
              </a:spcBef>
              <a:spcAft>
                <a:spcPts val="0"/>
              </a:spcAft>
              <a:buClr>
                <a:srgbClr val="A61C00"/>
              </a:buClr>
              <a:buSzPts val="4200"/>
              <a:buNone/>
              <a:defRPr sz="4200">
                <a:solidFill>
                  <a:srgbClr val="A61C00"/>
                </a:solidFill>
              </a:defRPr>
            </a:lvl4pPr>
            <a:lvl5pPr lvl="4">
              <a:spcBef>
                <a:spcPts val="0"/>
              </a:spcBef>
              <a:spcAft>
                <a:spcPts val="0"/>
              </a:spcAft>
              <a:buClr>
                <a:srgbClr val="A61C00"/>
              </a:buClr>
              <a:buSzPts val="4200"/>
              <a:buNone/>
              <a:defRPr sz="4200">
                <a:solidFill>
                  <a:srgbClr val="A61C00"/>
                </a:solidFill>
              </a:defRPr>
            </a:lvl5pPr>
            <a:lvl6pPr lvl="5">
              <a:spcBef>
                <a:spcPts val="0"/>
              </a:spcBef>
              <a:spcAft>
                <a:spcPts val="0"/>
              </a:spcAft>
              <a:buClr>
                <a:srgbClr val="A61C00"/>
              </a:buClr>
              <a:buSzPts val="4200"/>
              <a:buNone/>
              <a:defRPr sz="4200">
                <a:solidFill>
                  <a:srgbClr val="A61C00"/>
                </a:solidFill>
              </a:defRPr>
            </a:lvl6pPr>
            <a:lvl7pPr lvl="6">
              <a:spcBef>
                <a:spcPts val="0"/>
              </a:spcBef>
              <a:spcAft>
                <a:spcPts val="0"/>
              </a:spcAft>
              <a:buClr>
                <a:srgbClr val="A61C00"/>
              </a:buClr>
              <a:buSzPts val="4200"/>
              <a:buNone/>
              <a:defRPr sz="4200">
                <a:solidFill>
                  <a:srgbClr val="A61C00"/>
                </a:solidFill>
              </a:defRPr>
            </a:lvl7pPr>
            <a:lvl8pPr lvl="7">
              <a:spcBef>
                <a:spcPts val="0"/>
              </a:spcBef>
              <a:spcAft>
                <a:spcPts val="0"/>
              </a:spcAft>
              <a:buClr>
                <a:srgbClr val="A61C00"/>
              </a:buClr>
              <a:buSzPts val="4200"/>
              <a:buNone/>
              <a:defRPr sz="4200">
                <a:solidFill>
                  <a:srgbClr val="A61C00"/>
                </a:solidFill>
              </a:defRPr>
            </a:lvl8pPr>
            <a:lvl9pPr lvl="8">
              <a:spcBef>
                <a:spcPts val="0"/>
              </a:spcBef>
              <a:spcAft>
                <a:spcPts val="0"/>
              </a:spcAft>
              <a:buClr>
                <a:srgbClr val="A61C00"/>
              </a:buClr>
              <a:buSzPts val="4200"/>
              <a:buNone/>
              <a:defRPr sz="4200">
                <a:solidFill>
                  <a:srgbClr val="A61C00"/>
                </a:solidFill>
              </a:defRPr>
            </a:lvl9pPr>
          </a:lstStyle>
          <a:p/>
        </p:txBody>
      </p:sp>
      <p:sp>
        <p:nvSpPr>
          <p:cNvPr id="14" name="Google Shape;14;p2"/>
          <p:cNvSpPr txBox="1"/>
          <p:nvPr>
            <p:ph idx="1" type="subTitle"/>
          </p:nvPr>
        </p:nvSpPr>
        <p:spPr>
          <a:xfrm>
            <a:off x="729627" y="3172900"/>
            <a:ext cx="7688100" cy="5412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5" name="Google Shape;15;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830392" y="4169130"/>
            <a:ext cx="745763" cy="45826"/>
            <a:chOff x="4580561" y="2589004"/>
            <a:chExt cx="1064464" cy="25200"/>
          </a:xfrm>
        </p:grpSpPr>
        <p:sp>
          <p:nvSpPr>
            <p:cNvPr id="71" name="Google Shape;71;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 name="Google Shape;73;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4" name="Google Shape;74;p11"/>
          <p:cNvSpPr txBox="1"/>
          <p:nvPr>
            <p:ph idx="1" type="body"/>
          </p:nvPr>
        </p:nvSpPr>
        <p:spPr>
          <a:xfrm>
            <a:off x="729450" y="2272888"/>
            <a:ext cx="7688400" cy="15804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5" name="Google Shape;75;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6" name="Shape 76"/>
        <p:cNvGrpSpPr/>
        <p:nvPr/>
      </p:nvGrpSpPr>
      <p:grpSpPr>
        <a:xfrm>
          <a:off x="0" y="0"/>
          <a:ext cx="0" cy="0"/>
          <a:chOff x="0" y="0"/>
          <a:chExt cx="0" cy="0"/>
        </a:xfrm>
      </p:grpSpPr>
      <p:sp>
        <p:nvSpPr>
          <p:cNvPr id="77" name="Google Shape;77;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rgbClr val="A61C00"/>
        </a:solidFill>
      </p:bgPr>
    </p:bg>
    <p:spTree>
      <p:nvGrpSpPr>
        <p:cNvPr id="16" name="Shape 16"/>
        <p:cNvGrpSpPr/>
        <p:nvPr/>
      </p:nvGrpSpPr>
      <p:grpSpPr>
        <a:xfrm>
          <a:off x="0" y="0"/>
          <a:ext cx="0" cy="0"/>
          <a:chOff x="0" y="0"/>
          <a:chExt cx="0" cy="0"/>
        </a:xfrm>
      </p:grpSpPr>
      <p:grpSp>
        <p:nvGrpSpPr>
          <p:cNvPr id="17" name="Google Shape;17;p3"/>
          <p:cNvGrpSpPr/>
          <p:nvPr/>
        </p:nvGrpSpPr>
        <p:grpSpPr>
          <a:xfrm>
            <a:off x="830392" y="1191256"/>
            <a:ext cx="745763" cy="45826"/>
            <a:chOff x="4580561" y="2589004"/>
            <a:chExt cx="1064464" cy="25200"/>
          </a:xfrm>
        </p:grpSpPr>
        <p:sp>
          <p:nvSpPr>
            <p:cNvPr id="18" name="Google Shape;18;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 name="Google Shape;20;p3"/>
          <p:cNvSpPr txBox="1"/>
          <p:nvPr>
            <p:ph type="title"/>
          </p:nvPr>
        </p:nvSpPr>
        <p:spPr>
          <a:xfrm>
            <a:off x="729450" y="1322450"/>
            <a:ext cx="7688400" cy="15186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1" name="Google Shape;21;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2" name="Shape 22"/>
        <p:cNvGrpSpPr/>
        <p:nvPr/>
      </p:nvGrpSpPr>
      <p:grpSpPr>
        <a:xfrm>
          <a:off x="0" y="0"/>
          <a:ext cx="0" cy="0"/>
          <a:chOff x="0" y="0"/>
          <a:chExt cx="0" cy="0"/>
        </a:xfrm>
      </p:grpSpPr>
      <p:sp>
        <p:nvSpPr>
          <p:cNvPr id="23" name="Google Shape;23;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4"/>
          <p:cNvSpPr/>
          <p:nvPr/>
        </p:nvSpPr>
        <p:spPr>
          <a:xfrm rot="-5400000">
            <a:off x="1366812" y="1027739"/>
            <a:ext cx="45826" cy="372859"/>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p:nvPr/>
        </p:nvSpPr>
        <p:spPr>
          <a:xfrm rot="-5400000">
            <a:off x="995485" y="1026163"/>
            <a:ext cx="45826" cy="376012"/>
          </a:xfrm>
          <a:prstGeom prst="rect">
            <a:avLst/>
          </a:pr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txBox="1"/>
          <p:nvPr>
            <p:ph type="title"/>
          </p:nvPr>
        </p:nvSpPr>
        <p:spPr>
          <a:xfrm>
            <a:off x="729450" y="1318650"/>
            <a:ext cx="76887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7" name="Google Shape;27;p4"/>
          <p:cNvSpPr txBox="1"/>
          <p:nvPr>
            <p:ph idx="1" type="body"/>
          </p:nvPr>
        </p:nvSpPr>
        <p:spPr>
          <a:xfrm>
            <a:off x="729450" y="2078875"/>
            <a:ext cx="76887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8" name="Google Shape;28;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9" name="Shape 29"/>
        <p:cNvGrpSpPr/>
        <p:nvPr/>
      </p:nvGrpSpPr>
      <p:grpSpPr>
        <a:xfrm>
          <a:off x="0" y="0"/>
          <a:ext cx="0" cy="0"/>
          <a:chOff x="0" y="0"/>
          <a:chExt cx="0" cy="0"/>
        </a:xfrm>
      </p:grpSpPr>
      <p:sp>
        <p:nvSpPr>
          <p:cNvPr id="30" name="Google Shape;30;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5"/>
          <p:cNvSpPr/>
          <p:nvPr/>
        </p:nvSpPr>
        <p:spPr>
          <a:xfrm rot="-5400000">
            <a:off x="1366812" y="1027739"/>
            <a:ext cx="45826" cy="372859"/>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5"/>
          <p:cNvSpPr/>
          <p:nvPr/>
        </p:nvSpPr>
        <p:spPr>
          <a:xfrm rot="-5400000">
            <a:off x="995485" y="1026163"/>
            <a:ext cx="45826" cy="376012"/>
          </a:xfrm>
          <a:prstGeom prst="rect">
            <a:avLst/>
          </a:pr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5"/>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4" name="Google Shape;34;p5"/>
          <p:cNvSpPr txBox="1"/>
          <p:nvPr>
            <p:ph idx="1" type="body"/>
          </p:nvPr>
        </p:nvSpPr>
        <p:spPr>
          <a:xfrm>
            <a:off x="729325"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5" name="Google Shape;35;p5"/>
          <p:cNvSpPr txBox="1"/>
          <p:nvPr>
            <p:ph idx="2" type="body"/>
          </p:nvPr>
        </p:nvSpPr>
        <p:spPr>
          <a:xfrm>
            <a:off x="4643604"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6" name="Google Shape;36;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7" name="Shape 37"/>
        <p:cNvGrpSpPr/>
        <p:nvPr/>
      </p:nvGrpSpPr>
      <p:grpSpPr>
        <a:xfrm>
          <a:off x="0" y="0"/>
          <a:ext cx="0" cy="0"/>
          <a:chOff x="0" y="0"/>
          <a:chExt cx="0" cy="0"/>
        </a:xfrm>
      </p:grpSpPr>
      <p:sp>
        <p:nvSpPr>
          <p:cNvPr id="38" name="Google Shape;38;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6"/>
          <p:cNvGrpSpPr/>
          <p:nvPr/>
        </p:nvGrpSpPr>
        <p:grpSpPr>
          <a:xfrm>
            <a:off x="830392" y="1191256"/>
            <a:ext cx="745763" cy="45826"/>
            <a:chOff x="4580561" y="2589004"/>
            <a:chExt cx="1064464" cy="25200"/>
          </a:xfrm>
        </p:grpSpPr>
        <p:sp>
          <p:nvSpPr>
            <p:cNvPr id="40" name="Google Shape;40;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 name="Google Shape;42;p6"/>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3" name="Google Shape;43;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4" name="Shape 44"/>
        <p:cNvGrpSpPr/>
        <p:nvPr/>
      </p:nvGrpSpPr>
      <p:grpSpPr>
        <a:xfrm>
          <a:off x="0" y="0"/>
          <a:ext cx="0" cy="0"/>
          <a:chOff x="0" y="0"/>
          <a:chExt cx="0" cy="0"/>
        </a:xfrm>
      </p:grpSpPr>
      <p:sp>
        <p:nvSpPr>
          <p:cNvPr id="45" name="Google Shape;45;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 name="Google Shape;46;p7"/>
          <p:cNvGrpSpPr/>
          <p:nvPr/>
        </p:nvGrpSpPr>
        <p:grpSpPr>
          <a:xfrm>
            <a:off x="830392" y="1191256"/>
            <a:ext cx="745763" cy="45826"/>
            <a:chOff x="4580561" y="2589004"/>
            <a:chExt cx="1064464" cy="25200"/>
          </a:xfrm>
        </p:grpSpPr>
        <p:sp>
          <p:nvSpPr>
            <p:cNvPr id="47" name="Google Shape;47;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 name="Google Shape;49;p7"/>
          <p:cNvSpPr txBox="1"/>
          <p:nvPr>
            <p:ph type="title"/>
          </p:nvPr>
        </p:nvSpPr>
        <p:spPr>
          <a:xfrm>
            <a:off x="730000" y="1318650"/>
            <a:ext cx="3300900" cy="13815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0" name="Google Shape;50;p7"/>
          <p:cNvSpPr txBox="1"/>
          <p:nvPr>
            <p:ph idx="1" type="body"/>
          </p:nvPr>
        </p:nvSpPr>
        <p:spPr>
          <a:xfrm>
            <a:off x="721225" y="2781725"/>
            <a:ext cx="3300900" cy="159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1" name="Google Shape;51;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rgbClr val="000000"/>
        </a:solidFill>
      </p:bgPr>
    </p:bg>
    <p:spTree>
      <p:nvGrpSpPr>
        <p:cNvPr id="52" name="Shape 52"/>
        <p:cNvGrpSpPr/>
        <p:nvPr/>
      </p:nvGrpSpPr>
      <p:grpSpPr>
        <a:xfrm>
          <a:off x="0" y="0"/>
          <a:ext cx="0" cy="0"/>
          <a:chOff x="0" y="0"/>
          <a:chExt cx="0" cy="0"/>
        </a:xfrm>
      </p:grpSpPr>
      <p:grpSp>
        <p:nvGrpSpPr>
          <p:cNvPr id="53" name="Google Shape;53;p8"/>
          <p:cNvGrpSpPr/>
          <p:nvPr/>
        </p:nvGrpSpPr>
        <p:grpSpPr>
          <a:xfrm>
            <a:off x="830392" y="4169130"/>
            <a:ext cx="745763" cy="45826"/>
            <a:chOff x="4580561" y="2589004"/>
            <a:chExt cx="1064464" cy="25200"/>
          </a:xfrm>
        </p:grpSpPr>
        <p:sp>
          <p:nvSpPr>
            <p:cNvPr id="54" name="Google Shape;54;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 name="Google Shape;56;p8"/>
          <p:cNvSpPr txBox="1"/>
          <p:nvPr>
            <p:ph type="title"/>
          </p:nvPr>
        </p:nvSpPr>
        <p:spPr>
          <a:xfrm>
            <a:off x="729450" y="864300"/>
            <a:ext cx="7021200" cy="29850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57" name="Google Shape;57;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8" name="Shape 58"/>
        <p:cNvGrpSpPr/>
        <p:nvPr/>
      </p:nvGrpSpPr>
      <p:grpSpPr>
        <a:xfrm>
          <a:off x="0" y="0"/>
          <a:ext cx="0" cy="0"/>
          <a:chOff x="0" y="0"/>
          <a:chExt cx="0" cy="0"/>
        </a:xfrm>
      </p:grpSpPr>
      <p:sp>
        <p:nvSpPr>
          <p:cNvPr id="59" name="Google Shape;59;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9"/>
          <p:cNvSpPr/>
          <p:nvPr/>
        </p:nvSpPr>
        <p:spPr>
          <a:xfrm rot="-5400000">
            <a:off x="1366812" y="1027739"/>
            <a:ext cx="45826" cy="372859"/>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9"/>
          <p:cNvSpPr/>
          <p:nvPr/>
        </p:nvSpPr>
        <p:spPr>
          <a:xfrm rot="-5400000">
            <a:off x="995485" y="1026163"/>
            <a:ext cx="45826" cy="376012"/>
          </a:xfrm>
          <a:prstGeom prst="rect">
            <a:avLst/>
          </a:pr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9"/>
          <p:cNvSpPr txBox="1"/>
          <p:nvPr>
            <p:ph type="title"/>
          </p:nvPr>
        </p:nvSpPr>
        <p:spPr>
          <a:xfrm>
            <a:off x="730000" y="1318650"/>
            <a:ext cx="3300900" cy="1687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3" name="Google Shape;63;p9"/>
          <p:cNvSpPr txBox="1"/>
          <p:nvPr>
            <p:ph idx="1" type="subTitle"/>
          </p:nvPr>
        </p:nvSpPr>
        <p:spPr>
          <a:xfrm>
            <a:off x="724950" y="3161525"/>
            <a:ext cx="3300900" cy="7590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4" name="Google Shape;64;p9"/>
          <p:cNvSpPr txBox="1"/>
          <p:nvPr>
            <p:ph idx="2" type="body"/>
          </p:nvPr>
        </p:nvSpPr>
        <p:spPr>
          <a:xfrm>
            <a:off x="5174225" y="1352625"/>
            <a:ext cx="3374400" cy="3025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5" name="Google Shape;65;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724950" y="4372551"/>
            <a:ext cx="7697400" cy="4605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68" name="Google Shape;68;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push dir="r"/>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hyperlink" Target="https://spaces.oca.ac.uk/telteam" TargetMode="External"/><Relationship Id="rId4" Type="http://schemas.openxmlformats.org/officeDocument/2006/relationships/image" Target="../media/image6.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hyperlink" Target="http://www.youtube.com/watch?v=zuPBBrAX770" TargetMode="Externa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3"/>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9600"/>
              <a:t>FRAMED</a:t>
            </a:r>
            <a:endParaRPr sz="9600"/>
          </a:p>
        </p:txBody>
      </p:sp>
      <p:sp>
        <p:nvSpPr>
          <p:cNvPr id="83" name="Google Shape;83;p13"/>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OCA’s Digital Transformation Strategy, framed within six guiding principles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2"/>
          <p:cNvSpPr/>
          <p:nvPr/>
        </p:nvSpPr>
        <p:spPr>
          <a:xfrm>
            <a:off x="58125" y="38750"/>
            <a:ext cx="9047100" cy="504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2"/>
          <p:cNvSpPr txBox="1"/>
          <p:nvPr>
            <p:ph idx="1" type="body"/>
          </p:nvPr>
        </p:nvSpPr>
        <p:spPr>
          <a:xfrm>
            <a:off x="58125" y="643700"/>
            <a:ext cx="2264100" cy="296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400"/>
              <a:t>Example 2: OCA Spaces </a:t>
            </a:r>
            <a:endParaRPr b="1" sz="1400"/>
          </a:p>
          <a:p>
            <a:pPr indent="0" lvl="0" marL="0" rtl="0" algn="l">
              <a:spcBef>
                <a:spcPts val="1600"/>
              </a:spcBef>
              <a:spcAft>
                <a:spcPts val="1600"/>
              </a:spcAft>
              <a:buNone/>
            </a:pPr>
            <a:r>
              <a:rPr lang="en-GB"/>
              <a:t>A draft demo of OCA Spaces, an OCA-hosted Wordpress Multisite environment currently being piloted through the MA Fine Art 2018 cohort for templated Learning Journals, and by the TEL Team (</a:t>
            </a:r>
            <a:r>
              <a:rPr lang="en-GB" u="sng">
                <a:solidFill>
                  <a:schemeClr val="hlink"/>
                </a:solidFill>
                <a:hlinkClick r:id="rId3"/>
              </a:rPr>
              <a:t>https://spaces.oca.ac.uk/telteam</a:t>
            </a:r>
            <a:r>
              <a:rPr lang="en-GB"/>
              <a:t>) for a central repository of Educational Technology guidance.</a:t>
            </a:r>
            <a:endParaRPr/>
          </a:p>
        </p:txBody>
      </p:sp>
      <p:pic>
        <p:nvPicPr>
          <p:cNvPr id="139" name="Google Shape;139;p22"/>
          <p:cNvPicPr preferRelativeResize="0"/>
          <p:nvPr/>
        </p:nvPicPr>
        <p:blipFill>
          <a:blip r:embed="rId4">
            <a:alphaModFix/>
          </a:blip>
          <a:stretch>
            <a:fillRect/>
          </a:stretch>
        </p:blipFill>
        <p:spPr>
          <a:xfrm>
            <a:off x="2523775" y="643700"/>
            <a:ext cx="6440501" cy="344164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26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3"/>
          <p:cNvSpPr/>
          <p:nvPr/>
        </p:nvSpPr>
        <p:spPr>
          <a:xfrm>
            <a:off x="58125" y="38750"/>
            <a:ext cx="9047100" cy="504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3"/>
          <p:cNvSpPr txBox="1"/>
          <p:nvPr>
            <p:ph idx="1" type="body"/>
          </p:nvPr>
        </p:nvSpPr>
        <p:spPr>
          <a:xfrm>
            <a:off x="58125" y="643700"/>
            <a:ext cx="2264100" cy="41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400"/>
              <a:t>Example 3: Intelliboard </a:t>
            </a:r>
            <a:endParaRPr b="1" sz="1400"/>
          </a:p>
          <a:p>
            <a:pPr indent="0" lvl="0" marL="0" rtl="0" algn="l">
              <a:spcBef>
                <a:spcPts val="1600"/>
              </a:spcBef>
              <a:spcAft>
                <a:spcPts val="0"/>
              </a:spcAft>
              <a:buNone/>
            </a:pPr>
            <a:r>
              <a:rPr lang="en-GB"/>
              <a:t>Intelliboard has been selected as a Learning Records Store. Staff and Tutors can access a dashboard of Monitors and Reports which contain detailed data on their students’  progress (or lack thereof.) </a:t>
            </a:r>
            <a:endParaRPr/>
          </a:p>
          <a:p>
            <a:pPr indent="0" lvl="0" marL="0" rtl="0" algn="l">
              <a:spcBef>
                <a:spcPts val="1600"/>
              </a:spcBef>
              <a:spcAft>
                <a:spcPts val="1600"/>
              </a:spcAft>
              <a:buNone/>
            </a:pPr>
            <a:r>
              <a:rPr lang="en-GB"/>
              <a:t>Automated notifications can also be issued based upon given data thresholds.</a:t>
            </a:r>
            <a:endParaRPr/>
          </a:p>
        </p:txBody>
      </p:sp>
      <p:pic>
        <p:nvPicPr>
          <p:cNvPr id="146" name="Google Shape;146;p23"/>
          <p:cNvPicPr preferRelativeResize="0"/>
          <p:nvPr/>
        </p:nvPicPr>
        <p:blipFill>
          <a:blip r:embed="rId3">
            <a:alphaModFix/>
          </a:blip>
          <a:stretch>
            <a:fillRect/>
          </a:stretch>
        </p:blipFill>
        <p:spPr>
          <a:xfrm>
            <a:off x="2420200" y="1205200"/>
            <a:ext cx="6602249" cy="2845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26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4"/>
          <p:cNvSpPr/>
          <p:nvPr/>
        </p:nvSpPr>
        <p:spPr>
          <a:xfrm>
            <a:off x="58125" y="38750"/>
            <a:ext cx="9047100" cy="504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4"/>
          <p:cNvSpPr txBox="1"/>
          <p:nvPr>
            <p:ph idx="1" type="body"/>
          </p:nvPr>
        </p:nvSpPr>
        <p:spPr>
          <a:xfrm>
            <a:off x="58125" y="643700"/>
            <a:ext cx="2264100" cy="41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400"/>
              <a:t>Example 3: Digital Capabilities Training </a:t>
            </a:r>
            <a:endParaRPr b="1" sz="1400"/>
          </a:p>
          <a:p>
            <a:pPr indent="0" lvl="0" marL="0" rtl="0" algn="l">
              <a:spcBef>
                <a:spcPts val="1600"/>
              </a:spcBef>
              <a:spcAft>
                <a:spcPts val="1600"/>
              </a:spcAft>
              <a:buNone/>
            </a:pPr>
            <a:r>
              <a:rPr lang="en-GB"/>
              <a:t>Adoption of new Digital Technologies is critical to the success of Digital Transformation, with that in mind, a series of monthly Digital Capabilities Training Workshops are soon to be commenced. These sessions will, when relevant and appropriate, be open for remote participants such as tutors and students to join via Zoom.</a:t>
            </a:r>
            <a:endParaRPr/>
          </a:p>
        </p:txBody>
      </p:sp>
      <p:pic>
        <p:nvPicPr>
          <p:cNvPr id="153" name="Google Shape;153;p24"/>
          <p:cNvPicPr preferRelativeResize="0"/>
          <p:nvPr/>
        </p:nvPicPr>
        <p:blipFill>
          <a:blip r:embed="rId3">
            <a:alphaModFix/>
          </a:blip>
          <a:stretch>
            <a:fillRect/>
          </a:stretch>
        </p:blipFill>
        <p:spPr>
          <a:xfrm rot="900005">
            <a:off x="2544301" y="2900761"/>
            <a:ext cx="4030949" cy="2246770"/>
          </a:xfrm>
          <a:prstGeom prst="rect">
            <a:avLst/>
          </a:prstGeom>
          <a:noFill/>
          <a:ln>
            <a:noFill/>
          </a:ln>
          <a:effectLst>
            <a:outerShdw blurRad="57150" rotWithShape="0" algn="bl" dir="5400000" dist="19050">
              <a:srgbClr val="000000">
                <a:alpha val="38000"/>
              </a:srgbClr>
            </a:outerShdw>
          </a:effectLst>
        </p:spPr>
      </p:pic>
      <p:pic>
        <p:nvPicPr>
          <p:cNvPr id="154" name="Google Shape;154;p24"/>
          <p:cNvPicPr preferRelativeResize="0"/>
          <p:nvPr/>
        </p:nvPicPr>
        <p:blipFill>
          <a:blip r:embed="rId4">
            <a:alphaModFix/>
          </a:blip>
          <a:stretch>
            <a:fillRect/>
          </a:stretch>
        </p:blipFill>
        <p:spPr>
          <a:xfrm rot="240002">
            <a:off x="6010197" y="943834"/>
            <a:ext cx="3400309" cy="1899080"/>
          </a:xfrm>
          <a:prstGeom prst="rect">
            <a:avLst/>
          </a:prstGeom>
          <a:noFill/>
          <a:ln>
            <a:noFill/>
          </a:ln>
          <a:effectLst>
            <a:outerShdw blurRad="57150" rotWithShape="0" algn="bl" dir="5400000" dist="19050">
              <a:srgbClr val="000000">
                <a:alpha val="33000"/>
              </a:srgbClr>
            </a:outerShdw>
          </a:effectLst>
        </p:spPr>
      </p:pic>
      <p:pic>
        <p:nvPicPr>
          <p:cNvPr id="155" name="Google Shape;155;p24"/>
          <p:cNvPicPr preferRelativeResize="0"/>
          <p:nvPr/>
        </p:nvPicPr>
        <p:blipFill>
          <a:blip r:embed="rId5">
            <a:alphaModFix/>
          </a:blip>
          <a:stretch>
            <a:fillRect/>
          </a:stretch>
        </p:blipFill>
        <p:spPr>
          <a:xfrm rot="-899999">
            <a:off x="2350899" y="-49927"/>
            <a:ext cx="4030948" cy="2242296"/>
          </a:xfrm>
          <a:prstGeom prst="rect">
            <a:avLst/>
          </a:prstGeom>
          <a:noFill/>
          <a:ln>
            <a:noFill/>
          </a:ln>
          <a:effectLst>
            <a:outerShdw blurRad="57150" rotWithShape="0" algn="bl" dir="5400000" dist="19050">
              <a:srgbClr val="000000">
                <a:alpha val="72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26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4"/>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Flexible</a:t>
            </a:r>
            <a:endParaRPr/>
          </a:p>
          <a:p>
            <a:pPr indent="0" lvl="0" marL="0" rtl="0" algn="l">
              <a:spcBef>
                <a:spcPts val="0"/>
              </a:spcBef>
              <a:spcAft>
                <a:spcPts val="0"/>
              </a:spcAft>
              <a:buNone/>
            </a:pPr>
            <a:r>
              <a:rPr lang="en-GB"/>
              <a:t>Relevant</a:t>
            </a:r>
            <a:endParaRPr/>
          </a:p>
          <a:p>
            <a:pPr indent="0" lvl="0" marL="0" rtl="0" algn="l">
              <a:spcBef>
                <a:spcPts val="0"/>
              </a:spcBef>
              <a:spcAft>
                <a:spcPts val="0"/>
              </a:spcAft>
              <a:buNone/>
            </a:pPr>
            <a:r>
              <a:rPr lang="en-GB"/>
              <a:t>Accessible</a:t>
            </a:r>
            <a:endParaRPr/>
          </a:p>
          <a:p>
            <a:pPr indent="0" lvl="0" marL="0" rtl="0" algn="l">
              <a:spcBef>
                <a:spcPts val="0"/>
              </a:spcBef>
              <a:spcAft>
                <a:spcPts val="0"/>
              </a:spcAft>
              <a:buNone/>
            </a:pPr>
            <a:r>
              <a:rPr lang="en-GB"/>
              <a:t>Measurable</a:t>
            </a:r>
            <a:endParaRPr/>
          </a:p>
          <a:p>
            <a:pPr indent="0" lvl="0" marL="0" rtl="0" algn="l">
              <a:spcBef>
                <a:spcPts val="0"/>
              </a:spcBef>
              <a:spcAft>
                <a:spcPts val="0"/>
              </a:spcAft>
              <a:buNone/>
            </a:pPr>
            <a:r>
              <a:rPr lang="en-GB"/>
              <a:t>Engaging</a:t>
            </a:r>
            <a:endParaRPr/>
          </a:p>
          <a:p>
            <a:pPr indent="0" lvl="0" marL="0" rtl="0" algn="l">
              <a:spcBef>
                <a:spcPts val="0"/>
              </a:spcBef>
              <a:spcAft>
                <a:spcPts val="0"/>
              </a:spcAft>
              <a:buNone/>
            </a:pPr>
            <a:r>
              <a:rPr lang="en-GB"/>
              <a:t>Data-protected</a:t>
            </a:r>
            <a:endParaRPr/>
          </a:p>
        </p:txBody>
      </p:sp>
      <p:sp>
        <p:nvSpPr>
          <p:cNvPr id="89" name="Google Shape;89;p14"/>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A61C00"/>
                </a:solidFill>
              </a:rPr>
              <a:t>F</a:t>
            </a:r>
            <a:endParaRPr>
              <a:solidFill>
                <a:srgbClr val="A61C00"/>
              </a:solidFill>
            </a:endParaRPr>
          </a:p>
          <a:p>
            <a:pPr indent="0" lvl="0" marL="0" rtl="0" algn="l">
              <a:spcBef>
                <a:spcPts val="0"/>
              </a:spcBef>
              <a:spcAft>
                <a:spcPts val="0"/>
              </a:spcAft>
              <a:buNone/>
            </a:pPr>
            <a:r>
              <a:rPr lang="en-GB">
                <a:solidFill>
                  <a:srgbClr val="A61C00"/>
                </a:solidFill>
              </a:rPr>
              <a:t>R</a:t>
            </a:r>
            <a:endParaRPr>
              <a:solidFill>
                <a:srgbClr val="A61C00"/>
              </a:solidFill>
            </a:endParaRPr>
          </a:p>
          <a:p>
            <a:pPr indent="0" lvl="0" marL="0" rtl="0" algn="l">
              <a:spcBef>
                <a:spcPts val="0"/>
              </a:spcBef>
              <a:spcAft>
                <a:spcPts val="0"/>
              </a:spcAft>
              <a:buNone/>
            </a:pPr>
            <a:r>
              <a:rPr lang="en-GB">
                <a:solidFill>
                  <a:srgbClr val="A61C00"/>
                </a:solidFill>
              </a:rPr>
              <a:t>A</a:t>
            </a:r>
            <a:endParaRPr>
              <a:solidFill>
                <a:srgbClr val="A61C00"/>
              </a:solidFill>
            </a:endParaRPr>
          </a:p>
          <a:p>
            <a:pPr indent="0" lvl="0" marL="0" rtl="0" algn="l">
              <a:spcBef>
                <a:spcPts val="0"/>
              </a:spcBef>
              <a:spcAft>
                <a:spcPts val="0"/>
              </a:spcAft>
              <a:buNone/>
            </a:pPr>
            <a:r>
              <a:rPr lang="en-GB">
                <a:solidFill>
                  <a:srgbClr val="A61C00"/>
                </a:solidFill>
              </a:rPr>
              <a:t>M</a:t>
            </a:r>
            <a:endParaRPr>
              <a:solidFill>
                <a:srgbClr val="A61C00"/>
              </a:solidFill>
            </a:endParaRPr>
          </a:p>
          <a:p>
            <a:pPr indent="0" lvl="0" marL="0" rtl="0" algn="l">
              <a:spcBef>
                <a:spcPts val="0"/>
              </a:spcBef>
              <a:spcAft>
                <a:spcPts val="0"/>
              </a:spcAft>
              <a:buNone/>
            </a:pPr>
            <a:r>
              <a:rPr lang="en-GB">
                <a:solidFill>
                  <a:srgbClr val="A61C00"/>
                </a:solidFill>
              </a:rPr>
              <a:t>E</a:t>
            </a:r>
            <a:endParaRPr>
              <a:solidFill>
                <a:srgbClr val="A61C00"/>
              </a:solidFill>
            </a:endParaRPr>
          </a:p>
          <a:p>
            <a:pPr indent="0" lvl="0" marL="0" rtl="0" algn="l">
              <a:spcBef>
                <a:spcPts val="0"/>
              </a:spcBef>
              <a:spcAft>
                <a:spcPts val="0"/>
              </a:spcAft>
              <a:buNone/>
            </a:pPr>
            <a:r>
              <a:rPr lang="en-GB">
                <a:solidFill>
                  <a:srgbClr val="A61C00"/>
                </a:solidFill>
              </a:rPr>
              <a:t>D</a:t>
            </a:r>
            <a:endParaRPr>
              <a:solidFill>
                <a:srgbClr val="A61C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2900"/>
                                        <p:tgtEl>
                                          <p:spTgt spid="89"/>
                                        </p:tgtEl>
                                      </p:cBhvr>
                                    </p:animEffect>
                                  </p:childTnLst>
                                </p:cTn>
                              </p:par>
                            </p:childTnLst>
                          </p:cTn>
                        </p:par>
                        <p:par>
                          <p:cTn fill="hold">
                            <p:stCondLst>
                              <p:cond delay="2900"/>
                            </p:stCondLst>
                            <p:childTnLst>
                              <p:par>
                                <p:cTn fill="hold" nodeType="after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39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5"/>
          <p:cNvSpPr txBox="1"/>
          <p:nvPr>
            <p:ph type="title"/>
          </p:nvPr>
        </p:nvSpPr>
        <p:spPr>
          <a:xfrm>
            <a:off x="730000" y="1318650"/>
            <a:ext cx="3300900" cy="313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A61C00"/>
                </a:solidFill>
              </a:rPr>
              <a:t>F</a:t>
            </a:r>
            <a:r>
              <a:rPr lang="en-GB"/>
              <a:t>lexible</a:t>
            </a:r>
            <a:endParaRPr/>
          </a:p>
          <a:p>
            <a:pPr indent="0" lvl="0" marL="0" rtl="0" algn="l">
              <a:spcBef>
                <a:spcPts val="0"/>
              </a:spcBef>
              <a:spcAft>
                <a:spcPts val="0"/>
              </a:spcAft>
              <a:buNone/>
            </a:pPr>
            <a:r>
              <a:rPr lang="en-GB">
                <a:solidFill>
                  <a:srgbClr val="666666"/>
                </a:solidFill>
              </a:rPr>
              <a:t>R</a:t>
            </a:r>
            <a:endParaRPr>
              <a:solidFill>
                <a:srgbClr val="666666"/>
              </a:solidFill>
            </a:endParaRPr>
          </a:p>
          <a:p>
            <a:pPr indent="0" lvl="0" marL="0" rtl="0" algn="l">
              <a:spcBef>
                <a:spcPts val="0"/>
              </a:spcBef>
              <a:spcAft>
                <a:spcPts val="0"/>
              </a:spcAft>
              <a:buNone/>
            </a:pPr>
            <a:r>
              <a:rPr lang="en-GB">
                <a:solidFill>
                  <a:srgbClr val="666666"/>
                </a:solidFill>
              </a:rPr>
              <a:t>A</a:t>
            </a:r>
            <a:endParaRPr>
              <a:solidFill>
                <a:srgbClr val="666666"/>
              </a:solidFill>
            </a:endParaRPr>
          </a:p>
          <a:p>
            <a:pPr indent="0" lvl="0" marL="0" rtl="0" algn="l">
              <a:spcBef>
                <a:spcPts val="0"/>
              </a:spcBef>
              <a:spcAft>
                <a:spcPts val="0"/>
              </a:spcAft>
              <a:buNone/>
            </a:pPr>
            <a:r>
              <a:rPr lang="en-GB">
                <a:solidFill>
                  <a:srgbClr val="666666"/>
                </a:solidFill>
              </a:rPr>
              <a:t>M</a:t>
            </a:r>
            <a:endParaRPr>
              <a:solidFill>
                <a:srgbClr val="666666"/>
              </a:solidFill>
            </a:endParaRPr>
          </a:p>
          <a:p>
            <a:pPr indent="0" lvl="0" marL="0" rtl="0" algn="l">
              <a:spcBef>
                <a:spcPts val="0"/>
              </a:spcBef>
              <a:spcAft>
                <a:spcPts val="0"/>
              </a:spcAft>
              <a:buNone/>
            </a:pPr>
            <a:r>
              <a:rPr lang="en-GB">
                <a:solidFill>
                  <a:srgbClr val="666666"/>
                </a:solidFill>
              </a:rPr>
              <a:t>E</a:t>
            </a:r>
            <a:endParaRPr>
              <a:solidFill>
                <a:srgbClr val="666666"/>
              </a:solidFill>
            </a:endParaRPr>
          </a:p>
          <a:p>
            <a:pPr indent="0" lvl="0" marL="0" rtl="0" algn="l">
              <a:spcBef>
                <a:spcPts val="0"/>
              </a:spcBef>
              <a:spcAft>
                <a:spcPts val="0"/>
              </a:spcAft>
              <a:buNone/>
            </a:pPr>
            <a:r>
              <a:rPr lang="en-GB">
                <a:solidFill>
                  <a:srgbClr val="666666"/>
                </a:solidFill>
              </a:rPr>
              <a:t>D</a:t>
            </a:r>
            <a:endParaRPr>
              <a:solidFill>
                <a:srgbClr val="666666"/>
              </a:solidFill>
            </a:endParaRPr>
          </a:p>
        </p:txBody>
      </p:sp>
      <p:sp>
        <p:nvSpPr>
          <p:cNvPr id="95" name="Google Shape;95;p15"/>
          <p:cNvSpPr txBox="1"/>
          <p:nvPr>
            <p:ph idx="2" type="body"/>
          </p:nvPr>
        </p:nvSpPr>
        <p:spPr>
          <a:xfrm>
            <a:off x="5174225" y="1352625"/>
            <a:ext cx="3374400" cy="369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Only technologies and content which can be experienced on a range of devices will be procured or developed.</a:t>
            </a:r>
            <a:endParaRPr/>
          </a:p>
          <a:p>
            <a:pPr indent="0" lvl="0" marL="0" rtl="0" algn="l">
              <a:spcBef>
                <a:spcPts val="1600"/>
              </a:spcBef>
              <a:spcAft>
                <a:spcPts val="0"/>
              </a:spcAft>
              <a:buNone/>
            </a:pPr>
            <a:r>
              <a:rPr lang="en-GB"/>
              <a:t>Learning materials must be available in a range of formats to suit the needs of the learner.</a:t>
            </a:r>
            <a:endParaRPr/>
          </a:p>
          <a:p>
            <a:pPr indent="0" lvl="0" marL="0" rtl="0" algn="l">
              <a:spcBef>
                <a:spcPts val="1600"/>
              </a:spcBef>
              <a:spcAft>
                <a:spcPts val="0"/>
              </a:spcAft>
              <a:buNone/>
            </a:pPr>
            <a:r>
              <a:rPr lang="en-GB"/>
              <a:t>Technologies capable of improving flexible working patterns and practices will be introduced.</a:t>
            </a:r>
            <a:endParaRPr/>
          </a:p>
          <a:p>
            <a:pPr indent="0" lvl="0" marL="0" rtl="0" algn="l">
              <a:spcBef>
                <a:spcPts val="1600"/>
              </a:spcBef>
              <a:spcAft>
                <a:spcPts val="1600"/>
              </a:spcAft>
              <a:buNone/>
            </a:pPr>
            <a:r>
              <a:rPr lang="en-GB"/>
              <a:t>Digital tools capable of meeting a variety of current and future learning needs will be prioritised.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6"/>
          <p:cNvSpPr txBox="1"/>
          <p:nvPr>
            <p:ph type="title"/>
          </p:nvPr>
        </p:nvSpPr>
        <p:spPr>
          <a:xfrm>
            <a:off x="730000" y="1318650"/>
            <a:ext cx="3300900" cy="313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666666"/>
                </a:solidFill>
              </a:rPr>
              <a:t>F</a:t>
            </a:r>
            <a:endParaRPr>
              <a:solidFill>
                <a:srgbClr val="666666"/>
              </a:solidFill>
            </a:endParaRPr>
          </a:p>
          <a:p>
            <a:pPr indent="0" lvl="0" marL="0" rtl="0" algn="l">
              <a:spcBef>
                <a:spcPts val="0"/>
              </a:spcBef>
              <a:spcAft>
                <a:spcPts val="0"/>
              </a:spcAft>
              <a:buNone/>
            </a:pPr>
            <a:r>
              <a:rPr lang="en-GB">
                <a:solidFill>
                  <a:srgbClr val="A61C00"/>
                </a:solidFill>
              </a:rPr>
              <a:t>R</a:t>
            </a:r>
            <a:r>
              <a:rPr lang="en-GB">
                <a:solidFill>
                  <a:srgbClr val="000000"/>
                </a:solidFill>
              </a:rPr>
              <a:t>elevant</a:t>
            </a:r>
            <a:endParaRPr>
              <a:solidFill>
                <a:srgbClr val="000000"/>
              </a:solidFill>
            </a:endParaRPr>
          </a:p>
          <a:p>
            <a:pPr indent="0" lvl="0" marL="0" rtl="0" algn="l">
              <a:spcBef>
                <a:spcPts val="0"/>
              </a:spcBef>
              <a:spcAft>
                <a:spcPts val="0"/>
              </a:spcAft>
              <a:buNone/>
            </a:pPr>
            <a:r>
              <a:rPr lang="en-GB">
                <a:solidFill>
                  <a:srgbClr val="666666"/>
                </a:solidFill>
              </a:rPr>
              <a:t>A</a:t>
            </a:r>
            <a:endParaRPr>
              <a:solidFill>
                <a:srgbClr val="666666"/>
              </a:solidFill>
            </a:endParaRPr>
          </a:p>
          <a:p>
            <a:pPr indent="0" lvl="0" marL="0" rtl="0" algn="l">
              <a:spcBef>
                <a:spcPts val="0"/>
              </a:spcBef>
              <a:spcAft>
                <a:spcPts val="0"/>
              </a:spcAft>
              <a:buNone/>
            </a:pPr>
            <a:r>
              <a:rPr lang="en-GB">
                <a:solidFill>
                  <a:srgbClr val="666666"/>
                </a:solidFill>
              </a:rPr>
              <a:t>M</a:t>
            </a:r>
            <a:endParaRPr>
              <a:solidFill>
                <a:srgbClr val="666666"/>
              </a:solidFill>
            </a:endParaRPr>
          </a:p>
          <a:p>
            <a:pPr indent="0" lvl="0" marL="0" rtl="0" algn="l">
              <a:spcBef>
                <a:spcPts val="0"/>
              </a:spcBef>
              <a:spcAft>
                <a:spcPts val="0"/>
              </a:spcAft>
              <a:buNone/>
            </a:pPr>
            <a:r>
              <a:rPr lang="en-GB">
                <a:solidFill>
                  <a:srgbClr val="666666"/>
                </a:solidFill>
              </a:rPr>
              <a:t>E</a:t>
            </a:r>
            <a:endParaRPr>
              <a:solidFill>
                <a:srgbClr val="666666"/>
              </a:solidFill>
            </a:endParaRPr>
          </a:p>
          <a:p>
            <a:pPr indent="0" lvl="0" marL="0" rtl="0" algn="l">
              <a:spcBef>
                <a:spcPts val="0"/>
              </a:spcBef>
              <a:spcAft>
                <a:spcPts val="0"/>
              </a:spcAft>
              <a:buNone/>
            </a:pPr>
            <a:r>
              <a:rPr lang="en-GB">
                <a:solidFill>
                  <a:srgbClr val="666666"/>
                </a:solidFill>
              </a:rPr>
              <a:t>D</a:t>
            </a:r>
            <a:endParaRPr>
              <a:solidFill>
                <a:srgbClr val="666666"/>
              </a:solidFill>
            </a:endParaRPr>
          </a:p>
        </p:txBody>
      </p:sp>
      <p:sp>
        <p:nvSpPr>
          <p:cNvPr id="101" name="Google Shape;101;p16"/>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Technologies will only be developed or procured to meet a predefined need.</a:t>
            </a:r>
            <a:endParaRPr/>
          </a:p>
          <a:p>
            <a:pPr indent="0" lvl="0" marL="0" rtl="0" algn="l">
              <a:spcBef>
                <a:spcPts val="1600"/>
              </a:spcBef>
              <a:spcAft>
                <a:spcPts val="1600"/>
              </a:spcAft>
              <a:buNone/>
            </a:pPr>
            <a:r>
              <a:rPr lang="en-GB"/>
              <a:t>Periodic reviews of technologies will be conducted to ensure tools in use continue to meet their defined purpose.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7"/>
          <p:cNvSpPr txBox="1"/>
          <p:nvPr>
            <p:ph type="title"/>
          </p:nvPr>
        </p:nvSpPr>
        <p:spPr>
          <a:xfrm>
            <a:off x="730000" y="1318650"/>
            <a:ext cx="3300900" cy="313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666666"/>
                </a:solidFill>
              </a:rPr>
              <a:t>F</a:t>
            </a:r>
            <a:endParaRPr>
              <a:solidFill>
                <a:srgbClr val="666666"/>
              </a:solidFill>
            </a:endParaRPr>
          </a:p>
          <a:p>
            <a:pPr indent="0" lvl="0" marL="0" rtl="0" algn="l">
              <a:spcBef>
                <a:spcPts val="0"/>
              </a:spcBef>
              <a:spcAft>
                <a:spcPts val="0"/>
              </a:spcAft>
              <a:buNone/>
            </a:pPr>
            <a:r>
              <a:rPr lang="en-GB">
                <a:solidFill>
                  <a:srgbClr val="666666"/>
                </a:solidFill>
              </a:rPr>
              <a:t>R</a:t>
            </a:r>
            <a:endParaRPr>
              <a:solidFill>
                <a:srgbClr val="666666"/>
              </a:solidFill>
            </a:endParaRPr>
          </a:p>
          <a:p>
            <a:pPr indent="0" lvl="0" marL="0" rtl="0" algn="l">
              <a:spcBef>
                <a:spcPts val="0"/>
              </a:spcBef>
              <a:spcAft>
                <a:spcPts val="0"/>
              </a:spcAft>
              <a:buNone/>
            </a:pPr>
            <a:r>
              <a:rPr lang="en-GB">
                <a:solidFill>
                  <a:srgbClr val="A61C00"/>
                </a:solidFill>
              </a:rPr>
              <a:t>A</a:t>
            </a:r>
            <a:r>
              <a:rPr lang="en-GB">
                <a:solidFill>
                  <a:srgbClr val="000000"/>
                </a:solidFill>
              </a:rPr>
              <a:t>ccessible</a:t>
            </a:r>
            <a:endParaRPr>
              <a:solidFill>
                <a:srgbClr val="000000"/>
              </a:solidFill>
            </a:endParaRPr>
          </a:p>
          <a:p>
            <a:pPr indent="0" lvl="0" marL="0" rtl="0" algn="l">
              <a:spcBef>
                <a:spcPts val="0"/>
              </a:spcBef>
              <a:spcAft>
                <a:spcPts val="0"/>
              </a:spcAft>
              <a:buNone/>
            </a:pPr>
            <a:r>
              <a:rPr lang="en-GB">
                <a:solidFill>
                  <a:srgbClr val="666666"/>
                </a:solidFill>
              </a:rPr>
              <a:t>M</a:t>
            </a:r>
            <a:endParaRPr>
              <a:solidFill>
                <a:srgbClr val="666666"/>
              </a:solidFill>
            </a:endParaRPr>
          </a:p>
          <a:p>
            <a:pPr indent="0" lvl="0" marL="0" rtl="0" algn="l">
              <a:spcBef>
                <a:spcPts val="0"/>
              </a:spcBef>
              <a:spcAft>
                <a:spcPts val="0"/>
              </a:spcAft>
              <a:buNone/>
            </a:pPr>
            <a:r>
              <a:rPr lang="en-GB">
                <a:solidFill>
                  <a:srgbClr val="666666"/>
                </a:solidFill>
              </a:rPr>
              <a:t>E</a:t>
            </a:r>
            <a:endParaRPr>
              <a:solidFill>
                <a:srgbClr val="666666"/>
              </a:solidFill>
            </a:endParaRPr>
          </a:p>
          <a:p>
            <a:pPr indent="0" lvl="0" marL="0" rtl="0" algn="l">
              <a:spcBef>
                <a:spcPts val="0"/>
              </a:spcBef>
              <a:spcAft>
                <a:spcPts val="0"/>
              </a:spcAft>
              <a:buNone/>
            </a:pPr>
            <a:r>
              <a:rPr lang="en-GB">
                <a:solidFill>
                  <a:srgbClr val="666666"/>
                </a:solidFill>
              </a:rPr>
              <a:t>D</a:t>
            </a:r>
            <a:endParaRPr>
              <a:solidFill>
                <a:srgbClr val="666666"/>
              </a:solidFill>
            </a:endParaRPr>
          </a:p>
        </p:txBody>
      </p:sp>
      <p:sp>
        <p:nvSpPr>
          <p:cNvPr id="107" name="Google Shape;107;p17"/>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Digital tools and the content they’re used to create must be accessible to WCAG 2.0 levels.</a:t>
            </a:r>
            <a:endParaRPr/>
          </a:p>
          <a:p>
            <a:pPr indent="0" lvl="0" marL="0" rtl="0" algn="l">
              <a:spcBef>
                <a:spcPts val="1600"/>
              </a:spcBef>
              <a:spcAft>
                <a:spcPts val="0"/>
              </a:spcAft>
              <a:buNone/>
            </a:pPr>
            <a:r>
              <a:rPr lang="en-GB"/>
              <a:t>The views of Accessibility representatives amongst the student community will be sought prior to the adoption of new digital tools.</a:t>
            </a:r>
            <a:endParaRPr/>
          </a:p>
          <a:p>
            <a:pPr indent="0" lvl="0" marL="0" rtl="0" algn="l">
              <a:spcBef>
                <a:spcPts val="1600"/>
              </a:spcBef>
              <a:spcAft>
                <a:spcPts val="1600"/>
              </a:spcAft>
              <a:buNone/>
            </a:pPr>
            <a:r>
              <a:rPr lang="en-GB"/>
              <a:t>Periodic accessibility audits will be conducted to ensure the college meets the access needs of its diverse student population.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8"/>
          <p:cNvSpPr txBox="1"/>
          <p:nvPr>
            <p:ph type="title"/>
          </p:nvPr>
        </p:nvSpPr>
        <p:spPr>
          <a:xfrm>
            <a:off x="730000" y="1318650"/>
            <a:ext cx="3300900" cy="313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666666"/>
                </a:solidFill>
              </a:rPr>
              <a:t>F</a:t>
            </a:r>
            <a:endParaRPr>
              <a:solidFill>
                <a:srgbClr val="666666"/>
              </a:solidFill>
            </a:endParaRPr>
          </a:p>
          <a:p>
            <a:pPr indent="0" lvl="0" marL="0" rtl="0" algn="l">
              <a:spcBef>
                <a:spcPts val="0"/>
              </a:spcBef>
              <a:spcAft>
                <a:spcPts val="0"/>
              </a:spcAft>
              <a:buNone/>
            </a:pPr>
            <a:r>
              <a:rPr lang="en-GB">
                <a:solidFill>
                  <a:srgbClr val="666666"/>
                </a:solidFill>
              </a:rPr>
              <a:t>R</a:t>
            </a:r>
            <a:endParaRPr>
              <a:solidFill>
                <a:srgbClr val="666666"/>
              </a:solidFill>
            </a:endParaRPr>
          </a:p>
          <a:p>
            <a:pPr indent="0" lvl="0" marL="0" rtl="0" algn="l">
              <a:spcBef>
                <a:spcPts val="0"/>
              </a:spcBef>
              <a:spcAft>
                <a:spcPts val="0"/>
              </a:spcAft>
              <a:buNone/>
            </a:pPr>
            <a:r>
              <a:rPr lang="en-GB">
                <a:solidFill>
                  <a:srgbClr val="666666"/>
                </a:solidFill>
              </a:rPr>
              <a:t>A</a:t>
            </a:r>
            <a:endParaRPr>
              <a:solidFill>
                <a:srgbClr val="666666"/>
              </a:solidFill>
            </a:endParaRPr>
          </a:p>
          <a:p>
            <a:pPr indent="0" lvl="0" marL="0" rtl="0" algn="l">
              <a:spcBef>
                <a:spcPts val="0"/>
              </a:spcBef>
              <a:spcAft>
                <a:spcPts val="0"/>
              </a:spcAft>
              <a:buNone/>
            </a:pPr>
            <a:r>
              <a:rPr lang="en-GB">
                <a:solidFill>
                  <a:srgbClr val="A61C00"/>
                </a:solidFill>
              </a:rPr>
              <a:t>M</a:t>
            </a:r>
            <a:r>
              <a:rPr lang="en-GB">
                <a:solidFill>
                  <a:srgbClr val="000000"/>
                </a:solidFill>
              </a:rPr>
              <a:t>easurable</a:t>
            </a:r>
            <a:endParaRPr>
              <a:solidFill>
                <a:srgbClr val="000000"/>
              </a:solidFill>
            </a:endParaRPr>
          </a:p>
          <a:p>
            <a:pPr indent="0" lvl="0" marL="0" rtl="0" algn="l">
              <a:spcBef>
                <a:spcPts val="0"/>
              </a:spcBef>
              <a:spcAft>
                <a:spcPts val="0"/>
              </a:spcAft>
              <a:buNone/>
            </a:pPr>
            <a:r>
              <a:rPr lang="en-GB">
                <a:solidFill>
                  <a:srgbClr val="666666"/>
                </a:solidFill>
              </a:rPr>
              <a:t>E</a:t>
            </a:r>
            <a:endParaRPr>
              <a:solidFill>
                <a:srgbClr val="666666"/>
              </a:solidFill>
            </a:endParaRPr>
          </a:p>
          <a:p>
            <a:pPr indent="0" lvl="0" marL="0" rtl="0" algn="l">
              <a:spcBef>
                <a:spcPts val="0"/>
              </a:spcBef>
              <a:spcAft>
                <a:spcPts val="0"/>
              </a:spcAft>
              <a:buNone/>
            </a:pPr>
            <a:r>
              <a:rPr lang="en-GB">
                <a:solidFill>
                  <a:srgbClr val="666666"/>
                </a:solidFill>
              </a:rPr>
              <a:t>D</a:t>
            </a:r>
            <a:endParaRPr>
              <a:solidFill>
                <a:srgbClr val="666666"/>
              </a:solidFill>
            </a:endParaRPr>
          </a:p>
        </p:txBody>
      </p:sp>
      <p:sp>
        <p:nvSpPr>
          <p:cNvPr id="113" name="Google Shape;113;p18"/>
          <p:cNvSpPr txBox="1"/>
          <p:nvPr>
            <p:ph idx="2" type="body"/>
          </p:nvPr>
        </p:nvSpPr>
        <p:spPr>
          <a:xfrm>
            <a:off x="5174225" y="1352625"/>
            <a:ext cx="3374400" cy="32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Digital tools must contain an ability to measure outputs to establish their continued relevance against their established use-cases.</a:t>
            </a:r>
            <a:endParaRPr/>
          </a:p>
          <a:p>
            <a:pPr indent="0" lvl="0" marL="0" rtl="0" algn="l">
              <a:spcBef>
                <a:spcPts val="1600"/>
              </a:spcBef>
              <a:spcAft>
                <a:spcPts val="0"/>
              </a:spcAft>
              <a:buNone/>
            </a:pPr>
            <a:r>
              <a:rPr lang="en-GB"/>
              <a:t>All learning activities must be measurable, to provide data on learning outcomes, and student progression, enabling </a:t>
            </a:r>
            <a:r>
              <a:rPr lang="en-GB"/>
              <a:t>proactive</a:t>
            </a:r>
            <a:r>
              <a:rPr lang="en-GB"/>
              <a:t> interventions to take place.</a:t>
            </a:r>
            <a:endParaRPr/>
          </a:p>
          <a:p>
            <a:pPr indent="0" lvl="0" marL="0" rtl="0" algn="l">
              <a:spcBef>
                <a:spcPts val="1600"/>
              </a:spcBef>
              <a:spcAft>
                <a:spcPts val="0"/>
              </a:spcAft>
              <a:buNone/>
            </a:pPr>
            <a:r>
              <a:rPr lang="en-GB"/>
              <a:t>Data obtained must be sharable, allowing the free-flow of information between OCA and UCA to provide opportunities for blended learning partnerships.</a:t>
            </a:r>
            <a:endParaRPr/>
          </a:p>
          <a:p>
            <a:pPr indent="0" lvl="0" marL="0" rtl="0" algn="l">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9"/>
          <p:cNvSpPr txBox="1"/>
          <p:nvPr>
            <p:ph type="title"/>
          </p:nvPr>
        </p:nvSpPr>
        <p:spPr>
          <a:xfrm>
            <a:off x="730000" y="1318650"/>
            <a:ext cx="3300900" cy="313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666666"/>
                </a:solidFill>
              </a:rPr>
              <a:t>F</a:t>
            </a:r>
            <a:endParaRPr>
              <a:solidFill>
                <a:srgbClr val="666666"/>
              </a:solidFill>
            </a:endParaRPr>
          </a:p>
          <a:p>
            <a:pPr indent="0" lvl="0" marL="0" rtl="0" algn="l">
              <a:spcBef>
                <a:spcPts val="0"/>
              </a:spcBef>
              <a:spcAft>
                <a:spcPts val="0"/>
              </a:spcAft>
              <a:buNone/>
            </a:pPr>
            <a:r>
              <a:rPr lang="en-GB">
                <a:solidFill>
                  <a:srgbClr val="666666"/>
                </a:solidFill>
              </a:rPr>
              <a:t>R</a:t>
            </a:r>
            <a:endParaRPr>
              <a:solidFill>
                <a:srgbClr val="666666"/>
              </a:solidFill>
            </a:endParaRPr>
          </a:p>
          <a:p>
            <a:pPr indent="0" lvl="0" marL="0" rtl="0" algn="l">
              <a:spcBef>
                <a:spcPts val="0"/>
              </a:spcBef>
              <a:spcAft>
                <a:spcPts val="0"/>
              </a:spcAft>
              <a:buNone/>
            </a:pPr>
            <a:r>
              <a:rPr lang="en-GB">
                <a:solidFill>
                  <a:srgbClr val="666666"/>
                </a:solidFill>
              </a:rPr>
              <a:t>A</a:t>
            </a:r>
            <a:endParaRPr>
              <a:solidFill>
                <a:srgbClr val="666666"/>
              </a:solidFill>
            </a:endParaRPr>
          </a:p>
          <a:p>
            <a:pPr indent="0" lvl="0" marL="0" rtl="0" algn="l">
              <a:spcBef>
                <a:spcPts val="0"/>
              </a:spcBef>
              <a:spcAft>
                <a:spcPts val="0"/>
              </a:spcAft>
              <a:buNone/>
            </a:pPr>
            <a:r>
              <a:rPr lang="en-GB">
                <a:solidFill>
                  <a:srgbClr val="666666"/>
                </a:solidFill>
              </a:rPr>
              <a:t>M</a:t>
            </a:r>
            <a:endParaRPr>
              <a:solidFill>
                <a:srgbClr val="666666"/>
              </a:solidFill>
            </a:endParaRPr>
          </a:p>
          <a:p>
            <a:pPr indent="0" lvl="0" marL="0" rtl="0" algn="l">
              <a:spcBef>
                <a:spcPts val="0"/>
              </a:spcBef>
              <a:spcAft>
                <a:spcPts val="0"/>
              </a:spcAft>
              <a:buNone/>
            </a:pPr>
            <a:r>
              <a:rPr lang="en-GB">
                <a:solidFill>
                  <a:srgbClr val="A61C00"/>
                </a:solidFill>
              </a:rPr>
              <a:t>E</a:t>
            </a:r>
            <a:r>
              <a:rPr lang="en-GB">
                <a:solidFill>
                  <a:srgbClr val="000000"/>
                </a:solidFill>
              </a:rPr>
              <a:t>ngaging</a:t>
            </a:r>
            <a:endParaRPr>
              <a:solidFill>
                <a:srgbClr val="000000"/>
              </a:solidFill>
            </a:endParaRPr>
          </a:p>
          <a:p>
            <a:pPr indent="0" lvl="0" marL="0" rtl="0" algn="l">
              <a:spcBef>
                <a:spcPts val="0"/>
              </a:spcBef>
              <a:spcAft>
                <a:spcPts val="0"/>
              </a:spcAft>
              <a:buNone/>
            </a:pPr>
            <a:r>
              <a:rPr lang="en-GB">
                <a:solidFill>
                  <a:srgbClr val="666666"/>
                </a:solidFill>
              </a:rPr>
              <a:t>D</a:t>
            </a:r>
            <a:endParaRPr>
              <a:solidFill>
                <a:srgbClr val="666666"/>
              </a:solidFill>
            </a:endParaRPr>
          </a:p>
        </p:txBody>
      </p:sp>
      <p:sp>
        <p:nvSpPr>
          <p:cNvPr id="119" name="Google Shape;119;p19"/>
          <p:cNvSpPr txBox="1"/>
          <p:nvPr>
            <p:ph idx="2" type="body"/>
          </p:nvPr>
        </p:nvSpPr>
        <p:spPr>
          <a:xfrm>
            <a:off x="5174225" y="1352625"/>
            <a:ext cx="3374400" cy="347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Digital tools must be capable of engaging their intended </a:t>
            </a:r>
            <a:r>
              <a:rPr lang="en-GB"/>
              <a:t>audiences</a:t>
            </a:r>
            <a:r>
              <a:rPr lang="en-GB"/>
              <a:t>. An unused tool is an irrelevant tool.</a:t>
            </a:r>
            <a:endParaRPr/>
          </a:p>
          <a:p>
            <a:pPr indent="0" lvl="0" marL="0" rtl="0" algn="l">
              <a:spcBef>
                <a:spcPts val="1600"/>
              </a:spcBef>
              <a:spcAft>
                <a:spcPts val="0"/>
              </a:spcAft>
              <a:buNone/>
            </a:pPr>
            <a:r>
              <a:rPr lang="en-GB"/>
              <a:t>Content created through digital authoring tools must be capable of engaging its consumers, and be capable of demonstrating that fact through measurable data.</a:t>
            </a:r>
            <a:endParaRPr/>
          </a:p>
          <a:p>
            <a:pPr indent="0" lvl="0" marL="0" rtl="0" algn="l">
              <a:spcBef>
                <a:spcPts val="1600"/>
              </a:spcBef>
              <a:spcAft>
                <a:spcPts val="1600"/>
              </a:spcAft>
              <a:buNone/>
            </a:pPr>
            <a:r>
              <a:rPr lang="en-GB"/>
              <a:t>Through careful selection of relevant tools, a provision for various forms of engagement will be provided, from group video sessions, to collaborative opportunities, and empowerment through delegated ownership.</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0"/>
          <p:cNvSpPr txBox="1"/>
          <p:nvPr>
            <p:ph type="title"/>
          </p:nvPr>
        </p:nvSpPr>
        <p:spPr>
          <a:xfrm>
            <a:off x="730000" y="1318650"/>
            <a:ext cx="3300900" cy="313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666666"/>
                </a:solidFill>
              </a:rPr>
              <a:t>F</a:t>
            </a:r>
            <a:endParaRPr>
              <a:solidFill>
                <a:srgbClr val="666666"/>
              </a:solidFill>
            </a:endParaRPr>
          </a:p>
          <a:p>
            <a:pPr indent="0" lvl="0" marL="0" rtl="0" algn="l">
              <a:spcBef>
                <a:spcPts val="0"/>
              </a:spcBef>
              <a:spcAft>
                <a:spcPts val="0"/>
              </a:spcAft>
              <a:buNone/>
            </a:pPr>
            <a:r>
              <a:rPr lang="en-GB">
                <a:solidFill>
                  <a:srgbClr val="666666"/>
                </a:solidFill>
              </a:rPr>
              <a:t>R</a:t>
            </a:r>
            <a:endParaRPr>
              <a:solidFill>
                <a:srgbClr val="666666"/>
              </a:solidFill>
            </a:endParaRPr>
          </a:p>
          <a:p>
            <a:pPr indent="0" lvl="0" marL="0" rtl="0" algn="l">
              <a:spcBef>
                <a:spcPts val="0"/>
              </a:spcBef>
              <a:spcAft>
                <a:spcPts val="0"/>
              </a:spcAft>
              <a:buNone/>
            </a:pPr>
            <a:r>
              <a:rPr lang="en-GB">
                <a:solidFill>
                  <a:srgbClr val="666666"/>
                </a:solidFill>
              </a:rPr>
              <a:t>A</a:t>
            </a:r>
            <a:endParaRPr>
              <a:solidFill>
                <a:srgbClr val="666666"/>
              </a:solidFill>
            </a:endParaRPr>
          </a:p>
          <a:p>
            <a:pPr indent="0" lvl="0" marL="0" rtl="0" algn="l">
              <a:spcBef>
                <a:spcPts val="0"/>
              </a:spcBef>
              <a:spcAft>
                <a:spcPts val="0"/>
              </a:spcAft>
              <a:buNone/>
            </a:pPr>
            <a:r>
              <a:rPr lang="en-GB">
                <a:solidFill>
                  <a:srgbClr val="666666"/>
                </a:solidFill>
              </a:rPr>
              <a:t>M</a:t>
            </a:r>
            <a:endParaRPr>
              <a:solidFill>
                <a:srgbClr val="666666"/>
              </a:solidFill>
            </a:endParaRPr>
          </a:p>
          <a:p>
            <a:pPr indent="0" lvl="0" marL="0" rtl="0" algn="l">
              <a:spcBef>
                <a:spcPts val="0"/>
              </a:spcBef>
              <a:spcAft>
                <a:spcPts val="0"/>
              </a:spcAft>
              <a:buNone/>
            </a:pPr>
            <a:r>
              <a:rPr lang="en-GB">
                <a:solidFill>
                  <a:srgbClr val="666666"/>
                </a:solidFill>
              </a:rPr>
              <a:t>E</a:t>
            </a:r>
            <a:endParaRPr>
              <a:solidFill>
                <a:srgbClr val="666666"/>
              </a:solidFill>
            </a:endParaRPr>
          </a:p>
          <a:p>
            <a:pPr indent="0" lvl="0" marL="0" rtl="0" algn="l">
              <a:spcBef>
                <a:spcPts val="0"/>
              </a:spcBef>
              <a:spcAft>
                <a:spcPts val="0"/>
              </a:spcAft>
              <a:buNone/>
            </a:pPr>
            <a:r>
              <a:rPr lang="en-GB">
                <a:solidFill>
                  <a:srgbClr val="A61C00"/>
                </a:solidFill>
              </a:rPr>
              <a:t>D</a:t>
            </a:r>
            <a:r>
              <a:rPr lang="en-GB">
                <a:solidFill>
                  <a:srgbClr val="000000"/>
                </a:solidFill>
              </a:rPr>
              <a:t>ata-protected</a:t>
            </a:r>
            <a:endParaRPr>
              <a:solidFill>
                <a:srgbClr val="000000"/>
              </a:solidFill>
            </a:endParaRPr>
          </a:p>
        </p:txBody>
      </p:sp>
      <p:sp>
        <p:nvSpPr>
          <p:cNvPr id="125" name="Google Shape;125;p20"/>
          <p:cNvSpPr txBox="1"/>
          <p:nvPr>
            <p:ph idx="2" type="body"/>
          </p:nvPr>
        </p:nvSpPr>
        <p:spPr>
          <a:xfrm>
            <a:off x="5174225" y="1352625"/>
            <a:ext cx="3374400" cy="347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Digital tools’ data protection attributes  must be in line with GDPR regulations. </a:t>
            </a:r>
            <a:endParaRPr/>
          </a:p>
          <a:p>
            <a:pPr indent="0" lvl="0" marL="0" rtl="0" algn="l">
              <a:spcBef>
                <a:spcPts val="1600"/>
              </a:spcBef>
              <a:spcAft>
                <a:spcPts val="0"/>
              </a:spcAft>
              <a:buNone/>
            </a:pPr>
            <a:r>
              <a:rPr lang="en-GB"/>
              <a:t>Any digital tool developed in-house, must consider the protection of data from the outset of and throughout its development.</a:t>
            </a:r>
            <a:endParaRPr/>
          </a:p>
          <a:p>
            <a:pPr indent="0" lvl="0" marL="0" rtl="0" algn="l">
              <a:spcBef>
                <a:spcPts val="1600"/>
              </a:spcBef>
              <a:spcAft>
                <a:spcPts val="1600"/>
              </a:spcAft>
              <a:buNone/>
            </a:pPr>
            <a:r>
              <a:rPr lang="en-GB"/>
              <a:t>Any digital technology put to new use must first be reviewed against GDPR requirements.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1"/>
          <p:cNvSpPr/>
          <p:nvPr/>
        </p:nvSpPr>
        <p:spPr>
          <a:xfrm>
            <a:off x="58125" y="38750"/>
            <a:ext cx="9047100" cy="504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Rough version of OCA Learn Demo." id="131" name="Google Shape;131;p21" title="OCA Learn VLE Demo (Rough)">
            <a:hlinkClick r:id="rId3"/>
          </p:cNvPr>
          <p:cNvPicPr preferRelativeResize="0"/>
          <p:nvPr/>
        </p:nvPicPr>
        <p:blipFill>
          <a:blip r:embed="rId4">
            <a:alphaModFix/>
          </a:blip>
          <a:stretch>
            <a:fillRect/>
          </a:stretch>
        </p:blipFill>
        <p:spPr>
          <a:xfrm>
            <a:off x="2322338" y="19063"/>
            <a:ext cx="6782875" cy="5085975"/>
          </a:xfrm>
          <a:prstGeom prst="rect">
            <a:avLst/>
          </a:prstGeom>
          <a:noFill/>
          <a:ln>
            <a:noFill/>
          </a:ln>
        </p:spPr>
      </p:pic>
      <p:sp>
        <p:nvSpPr>
          <p:cNvPr id="132" name="Google Shape;132;p21"/>
          <p:cNvSpPr txBox="1"/>
          <p:nvPr>
            <p:ph idx="1" type="body"/>
          </p:nvPr>
        </p:nvSpPr>
        <p:spPr>
          <a:xfrm>
            <a:off x="58125" y="643700"/>
            <a:ext cx="2264100" cy="296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400"/>
              <a:t>Example 1: OCA Learn draft demo</a:t>
            </a:r>
            <a:endParaRPr b="1" sz="1400"/>
          </a:p>
          <a:p>
            <a:pPr indent="0" lvl="0" marL="0" rtl="0" algn="l">
              <a:spcBef>
                <a:spcPts val="1600"/>
              </a:spcBef>
              <a:spcAft>
                <a:spcPts val="1600"/>
              </a:spcAft>
              <a:buNone/>
            </a:pPr>
            <a:r>
              <a:rPr lang="en-GB"/>
              <a:t>A draft demo of OCA Learn VLE, for eventual use on oca.ac.uk as an introduction to how OCA study works.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26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